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524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109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86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89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66773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6963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9189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070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748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6662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0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E880AB-F1D0-4298-8333-FC1963B9D475}" type="datetimeFigureOut">
              <a:rPr lang="es-ES" smtClean="0"/>
              <a:t>02/05/2023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0A8BC8D-F914-4DDE-9F2E-DB3B81A633F2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45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1CA16-1006-4B01-AE3C-DA679BC38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0681" y="1660245"/>
            <a:ext cx="4679577" cy="3234484"/>
          </a:xfrm>
        </p:spPr>
        <p:txBody>
          <a:bodyPr/>
          <a:lstStyle/>
          <a:p>
            <a:r>
              <a:rPr lang="es-ES" sz="5400" dirty="0"/>
              <a:t>“La seguridad es lo primero”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2145FA-B1FE-43FC-8120-A138C4DFF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84321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s-ES" sz="1800" dirty="0"/>
              <a:t>Proyecto de Deep </a:t>
            </a:r>
            <a:r>
              <a:rPr lang="es-ES" sz="1800" dirty="0" err="1"/>
              <a:t>Learning</a:t>
            </a:r>
            <a:r>
              <a:rPr lang="es-ES" sz="1800" dirty="0"/>
              <a:t> realizado para el </a:t>
            </a:r>
            <a:r>
              <a:rPr lang="es-ES" sz="1800" dirty="0" err="1"/>
              <a:t>bootcamp</a:t>
            </a:r>
            <a:r>
              <a:rPr lang="es-ES" sz="1800" dirty="0"/>
              <a:t> de Data </a:t>
            </a:r>
            <a:r>
              <a:rPr lang="es-ES" sz="1800" dirty="0" err="1"/>
              <a:t>Science</a:t>
            </a:r>
            <a:r>
              <a:rPr lang="es-ES" sz="1800" dirty="0"/>
              <a:t> de </a:t>
            </a:r>
            <a:r>
              <a:rPr lang="es-ES" sz="1800" dirty="0" err="1"/>
              <a:t>TheBridge</a:t>
            </a:r>
            <a:endParaRPr lang="es-ES" sz="1800" dirty="0"/>
          </a:p>
          <a:p>
            <a:pPr algn="r"/>
            <a:r>
              <a:rPr lang="es-ES" sz="1800" dirty="0"/>
              <a:t>Víctor Escudero Ramos</a:t>
            </a:r>
          </a:p>
        </p:txBody>
      </p:sp>
    </p:spTree>
    <p:extLst>
      <p:ext uri="{BB962C8B-B14F-4D97-AF65-F5344CB8AC3E}">
        <p14:creationId xmlns:p14="http://schemas.microsoft.com/office/powerpoint/2010/main" val="73865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26C3A-A7EE-4915-87F8-A7D35A8A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Preprocesamiento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16708D-4E6A-48B6-B32F-534306B8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3" y="2886428"/>
            <a:ext cx="3619504" cy="3551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1E0FDD-A946-467D-997E-E7EE9C0E1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26" y="2886428"/>
            <a:ext cx="3675635" cy="3606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CDC1ADC-1B38-44C5-9971-F5A53D4CB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98332"/>
            <a:ext cx="4908176" cy="178715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2200" dirty="0"/>
              <a:t>Extracción región de interés: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s-ES" sz="2200" i="1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89458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26C3A-A7EE-4915-87F8-A7D35A8A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Preprocesamiento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4EAF62-411F-4AD4-B123-6BA1E779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02" y="2876142"/>
            <a:ext cx="3886208" cy="3813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0D942C-5975-402F-96F6-1EAFE4E27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32" y="3670545"/>
            <a:ext cx="3886209" cy="1996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91750F2-2A24-4B7D-A793-9B31A79B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98332"/>
            <a:ext cx="4908176" cy="178715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2200" dirty="0"/>
              <a:t>Extracción región de interés: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s-ES" sz="2200" i="1" dirty="0"/>
              <a:t>Recorte</a:t>
            </a:r>
          </a:p>
        </p:txBody>
      </p:sp>
    </p:spTree>
    <p:extLst>
      <p:ext uri="{BB962C8B-B14F-4D97-AF65-F5344CB8AC3E}">
        <p14:creationId xmlns:p14="http://schemas.microsoft.com/office/powerpoint/2010/main" val="110046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26C3A-A7EE-4915-87F8-A7D35A8A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Preprocesamiento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047C77-AEB6-4D25-BDE4-26AA2275F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47" y="3465326"/>
            <a:ext cx="4146177" cy="2130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5F410F2-9096-470F-9D37-F555A6258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64" y="3429000"/>
            <a:ext cx="4338915" cy="2229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3E1CC190-A32D-4933-B362-7A9555A53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98332"/>
            <a:ext cx="4908176" cy="178715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2200" dirty="0"/>
              <a:t>Extracción región de interés: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s-ES" sz="2200" i="1" dirty="0"/>
              <a:t>Contorno</a:t>
            </a:r>
          </a:p>
        </p:txBody>
      </p:sp>
    </p:spTree>
    <p:extLst>
      <p:ext uri="{BB962C8B-B14F-4D97-AF65-F5344CB8AC3E}">
        <p14:creationId xmlns:p14="http://schemas.microsoft.com/office/powerpoint/2010/main" val="208014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4BAB2-F4EB-4F23-9C0E-EC6332D5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00D0E152-5F0B-4E52-B023-E6E63C59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0354"/>
            <a:ext cx="10762129" cy="271948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20000"/>
              </a:lnSpc>
            </a:pPr>
            <a:r>
              <a:rPr lang="es-ES" sz="2200" dirty="0"/>
              <a:t>Red neuronal convolucional:</a:t>
            </a:r>
          </a:p>
          <a:p>
            <a:pPr>
              <a:lnSpc>
                <a:spcPct val="220000"/>
              </a:lnSpc>
            </a:pPr>
            <a:r>
              <a:rPr lang="es-ES" sz="2200" kern="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Para crear nuestro modelo, hemos utilizado una red neuronal convolucional, ya que, estas redes son capaces de detectar patrones en imágenes e imitar el cerebro humano y la forma en la que éste procesa las imágenes a través de la corteza visual.</a:t>
            </a:r>
            <a:endParaRPr lang="es-ES" sz="2200" dirty="0"/>
          </a:p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20BFD5E-04CA-4937-B61E-11C02B7D4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4" y="4459834"/>
            <a:ext cx="9834283" cy="2398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069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D9C20-93DC-46E5-B048-C96E1EA6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Capas de nuestro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824C6-EF7D-4D79-8DDB-6BD57D855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6439"/>
            <a:ext cx="5812510" cy="5272620"/>
          </a:xfrm>
        </p:spPr>
        <p:txBody>
          <a:bodyPr>
            <a:normAutofit fontScale="25000" lnSpcReduction="20000"/>
          </a:bodyPr>
          <a:lstStyle/>
          <a:p>
            <a:pPr marL="228600">
              <a:lnSpc>
                <a:spcPct val="170000"/>
              </a:lnSpc>
              <a:spcAft>
                <a:spcPts val="800"/>
              </a:spcAft>
            </a:pPr>
            <a:r>
              <a:rPr lang="es-ES" sz="72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Nuestra red consta de:</a:t>
            </a:r>
          </a:p>
          <a:p>
            <a:pPr lvl="1">
              <a:lnSpc>
                <a:spcPct val="17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72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capas de entrada convolucionales, con 16 y 32 neuronas respectivamente. Hemos utilizado la función de activación </a:t>
            </a:r>
            <a:r>
              <a:rPr lang="es-ES" sz="7200" kern="5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ES" sz="7200" kern="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elu</a:t>
            </a:r>
            <a:r>
              <a:rPr lang="es-ES" sz="72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para ambas, por su gran capacidad para generalizar.</a:t>
            </a:r>
          </a:p>
          <a:p>
            <a:pPr lvl="1">
              <a:lnSpc>
                <a:spcPct val="17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72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capas de clasificación: Una primera para aplanar los datos</a:t>
            </a:r>
          </a:p>
          <a:p>
            <a:pPr lvl="1">
              <a:lnSpc>
                <a:spcPct val="17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72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para la salida; una con 32 neuronas y una función de activación </a:t>
            </a:r>
            <a:r>
              <a:rPr lang="es-ES" sz="7200" kern="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s-ES" sz="72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 una última de salida de 1, con una función sigmoide (función con mejor rendimiento para problemas de clasificación binaria.)</a:t>
            </a:r>
          </a:p>
          <a:p>
            <a:endParaRPr lang="es-ES" dirty="0"/>
          </a:p>
        </p:txBody>
      </p:sp>
      <p:pic>
        <p:nvPicPr>
          <p:cNvPr id="1026" name="Picture 2" descr="LaTeX技巧906：插入动画（animate 宏包教程） - LaTeX科技排版工作室">
            <a:extLst>
              <a:ext uri="{FF2B5EF4-FFF2-40B4-BE49-F238E27FC236}">
                <a16:creationId xmlns:a16="http://schemas.microsoft.com/office/drawing/2014/main" id="{4AAA268F-0625-44FD-A253-B2050B32E5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705" y="1777080"/>
            <a:ext cx="3932134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66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D9645-E52F-48D3-94F8-4E083E04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Accuracy</a:t>
            </a:r>
            <a:r>
              <a:rPr lang="es-ES" dirty="0"/>
              <a:t>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13E44-36D6-43B9-8274-B0C9EF8B1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52575"/>
            <a:ext cx="4611240" cy="52206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Vemos que el modelo tiene “</a:t>
            </a:r>
            <a:r>
              <a:rPr lang="es-ES" dirty="0" err="1"/>
              <a:t>overfitting</a:t>
            </a:r>
            <a:r>
              <a:rPr lang="es-ES" dirty="0"/>
              <a:t>”.</a:t>
            </a:r>
          </a:p>
          <a:p>
            <a:pPr>
              <a:lnSpc>
                <a:spcPct val="150000"/>
              </a:lnSpc>
            </a:pPr>
            <a:r>
              <a:rPr lang="es-ES" dirty="0"/>
              <a:t>Aunque se trate de un problema simple de clasificación binario y hayamos tratado de manera correcta las imágenes, el poco volumen de datos hace que nuestra red no pueda generalizar ante datos nuevos, ya que los aprende directamente.</a:t>
            </a:r>
          </a:p>
          <a:p>
            <a:endParaRPr lang="es-ES" sz="1600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0510A9D0-18AB-41F4-BC4D-28672AE6E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18" y="1306419"/>
            <a:ext cx="5893226" cy="5390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350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A82F4-040C-4D33-B4A7-82D4E5AA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Conclusiones:</a:t>
            </a:r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D3324B1A-29CF-4244-9889-47A60928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878" y="2348753"/>
            <a:ext cx="4526676" cy="2249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8C386CC-3B3C-49DB-A611-D6013691B11D}"/>
              </a:ext>
            </a:extLst>
          </p:cNvPr>
          <p:cNvSpPr txBox="1"/>
          <p:nvPr/>
        </p:nvSpPr>
        <p:spPr>
          <a:xfrm>
            <a:off x="990149" y="1874517"/>
            <a:ext cx="6280728" cy="3808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Gracias al estudio del problema y del </a:t>
            </a:r>
            <a:r>
              <a:rPr lang="es-ES" sz="2000" kern="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20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hemos podido preprocesar de manera optima las imágenes para resaltar las regiones de interés, haciendo que el aprendizaje de nuestro modelo sea mucho mas rápido y preciso.</a:t>
            </a:r>
          </a:p>
          <a:p>
            <a:pPr marL="5143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 a esto, nuestro modelo no dispone de registros suficientes.</a:t>
            </a:r>
          </a:p>
          <a:p>
            <a:pPr marL="228600">
              <a:lnSpc>
                <a:spcPct val="105000"/>
              </a:lnSpc>
              <a:spcAft>
                <a:spcPts val="800"/>
              </a:spcAft>
            </a:pPr>
            <a:endParaRPr lang="es-ES" sz="1800" kern="5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87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47DC8-38BE-4DDC-A557-7735E1B5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Mejorar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5855DC-3F74-49A2-ACC2-D70DEB510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189614"/>
          </a:xfrm>
        </p:spPr>
        <p:txBody>
          <a:bodyPr>
            <a:normAutofit fontScale="55000" lnSpcReduction="20000"/>
          </a:bodyPr>
          <a:lstStyle/>
          <a:p>
            <a:pPr marL="228600">
              <a:lnSpc>
                <a:spcPct val="170000"/>
              </a:lnSpc>
              <a:spcAft>
                <a:spcPts val="800"/>
              </a:spcAft>
            </a:pPr>
            <a:r>
              <a:rPr lang="es-ES" sz="40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caso de que necesitáramos un </a:t>
            </a:r>
            <a:r>
              <a:rPr lang="es-ES" sz="4000" kern="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accuary</a:t>
            </a:r>
            <a:r>
              <a:rPr lang="es-ES" sz="40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mayor, podríamos aplicar ciertas técnicas:</a:t>
            </a:r>
          </a:p>
          <a:p>
            <a:pPr lvl="1">
              <a:lnSpc>
                <a:spcPct val="17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4000" u="sng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s-ES" sz="4000" u="sng" kern="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es-ES" sz="40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Generar imágenes nuevas a partir de las que tenemos rotándolas, aplicando un efecto espejo, deformándolas… para tener un mayor volumen de datos sin necesidad de recopilar más datos.</a:t>
            </a:r>
          </a:p>
          <a:p>
            <a:pPr lvl="1">
              <a:lnSpc>
                <a:spcPct val="17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4000" u="sng" kern="5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ES" sz="4000" u="sng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ransfer </a:t>
            </a:r>
            <a:r>
              <a:rPr lang="es-ES" sz="4000" u="sng" kern="5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S" sz="4000" kern="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4000" b="0" i="0" dirty="0">
                <a:solidFill>
                  <a:srgbClr val="444444"/>
                </a:solidFill>
                <a:effectLst/>
              </a:rPr>
              <a:t>cargando un modelo previamente entrenado con un conjunto muy grande de datos de entrenamiento y </a:t>
            </a:r>
            <a:r>
              <a:rPr lang="es-ES" sz="4000" b="0" i="0" dirty="0" err="1">
                <a:solidFill>
                  <a:srgbClr val="444444"/>
                </a:solidFill>
                <a:effectLst/>
              </a:rPr>
              <a:t>re-entrenamos</a:t>
            </a:r>
            <a:r>
              <a:rPr lang="es-ES" sz="4000" b="0" i="0" dirty="0">
                <a:solidFill>
                  <a:srgbClr val="444444"/>
                </a:solidFill>
                <a:effectLst/>
              </a:rPr>
              <a:t> </a:t>
            </a:r>
            <a:r>
              <a:rPr lang="es-ES" sz="4000" b="0" i="1" dirty="0">
                <a:solidFill>
                  <a:srgbClr val="444444"/>
                </a:solidFill>
                <a:effectLst/>
              </a:rPr>
              <a:t>sus últimas capas</a:t>
            </a:r>
            <a:r>
              <a:rPr lang="es-ES" sz="4000" b="0" i="0" dirty="0">
                <a:solidFill>
                  <a:srgbClr val="444444"/>
                </a:solidFill>
                <a:effectLst/>
              </a:rPr>
              <a:t> para ajustarlo a nuestro conjunto concreto de datos.</a:t>
            </a:r>
            <a:endParaRPr lang="es-ES" sz="1800" kern="5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61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D2B320D6-CCA5-469A-B4BA-AEFF3CF4E603}"/>
              </a:ext>
            </a:extLst>
          </p:cNvPr>
          <p:cNvSpPr txBox="1"/>
          <p:nvPr/>
        </p:nvSpPr>
        <p:spPr>
          <a:xfrm>
            <a:off x="4595532" y="537882"/>
            <a:ext cx="77634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latin typeface="+mj-lt"/>
              </a:rPr>
              <a:t>¡Gracias! </a:t>
            </a:r>
          </a:p>
          <a:p>
            <a:endParaRPr lang="es-ES" sz="5400" dirty="0">
              <a:latin typeface="+mj-lt"/>
            </a:endParaRPr>
          </a:p>
        </p:txBody>
      </p:sp>
      <p:pic>
        <p:nvPicPr>
          <p:cNvPr id="5130" name="Picture 10" descr="Actuadores">
            <a:extLst>
              <a:ext uri="{FF2B5EF4-FFF2-40B4-BE49-F238E27FC236}">
                <a16:creationId xmlns:a16="http://schemas.microsoft.com/office/drawing/2014/main" id="{2D8F129D-78E4-4C9B-8CC0-2DAFF6A5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9" y="155761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06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EB245-E3C5-4CF8-9775-49BD1705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F93231-084D-4E74-993C-515C1C93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61248"/>
            <a:ext cx="10178322" cy="359359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2200" dirty="0"/>
              <a:t>Objetivo del proyecto: supuesto comercial</a:t>
            </a:r>
          </a:p>
          <a:p>
            <a:pPr lvl="1">
              <a:lnSpc>
                <a:spcPct val="200000"/>
              </a:lnSpc>
            </a:pPr>
            <a:r>
              <a:rPr lang="es-ES" sz="2000" dirty="0"/>
              <a:t>Modelo basado red neuronal convolucional</a:t>
            </a:r>
          </a:p>
          <a:p>
            <a:pPr lvl="2">
              <a:lnSpc>
                <a:spcPct val="200000"/>
              </a:lnSpc>
            </a:pPr>
            <a:r>
              <a:rPr lang="es-ES" sz="2000" dirty="0" err="1"/>
              <a:t>Dataset</a:t>
            </a:r>
            <a:endParaRPr lang="es-ES" sz="2000" dirty="0"/>
          </a:p>
          <a:p>
            <a:pPr lvl="2">
              <a:lnSpc>
                <a:spcPct val="200000"/>
              </a:lnSpc>
            </a:pPr>
            <a:r>
              <a:rPr lang="es-ES" sz="2000" dirty="0"/>
              <a:t>Preprocesamiento</a:t>
            </a:r>
          </a:p>
          <a:p>
            <a:pPr lvl="2">
              <a:lnSpc>
                <a:spcPct val="200000"/>
              </a:lnSpc>
            </a:pPr>
            <a:r>
              <a:rPr lang="es-ES" sz="2000" dirty="0"/>
              <a:t>Modelo</a:t>
            </a:r>
          </a:p>
          <a:p>
            <a:pPr lvl="1"/>
            <a:endParaRPr lang="es-ES" dirty="0"/>
          </a:p>
          <a:p>
            <a:pPr marL="914400" lvl="2" indent="0">
              <a:buNone/>
            </a:pPr>
            <a:endParaRPr lang="es-ES" dirty="0"/>
          </a:p>
        </p:txBody>
      </p:sp>
      <p:pic>
        <p:nvPicPr>
          <p:cNvPr id="4098" name="Picture 2" descr="一进制存在吗？为什么？_叶锦鲤的博客-CSDN博客">
            <a:extLst>
              <a:ext uri="{FF2B5EF4-FFF2-40B4-BE49-F238E27FC236}">
                <a16:creationId xmlns:a16="http://schemas.microsoft.com/office/drawing/2014/main" id="{7082CC4D-9838-4B9F-A339-A527D8F8B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69" y="1874517"/>
            <a:ext cx="2917805" cy="35935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17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64007-F47C-453F-B1D0-136F2442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Supuesto comercial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744A1C-916F-49F4-B50C-F2F9EE704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62127"/>
            <a:ext cx="4630271" cy="348176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s-ES" sz="2200" dirty="0"/>
              <a:t>Problemática seguridad en el sector</a:t>
            </a:r>
          </a:p>
          <a:p>
            <a:pPr>
              <a:lnSpc>
                <a:spcPct val="200000"/>
              </a:lnSpc>
            </a:pPr>
            <a:r>
              <a:rPr lang="es-ES" sz="2200" dirty="0"/>
              <a:t>Evitar coste humano</a:t>
            </a:r>
          </a:p>
          <a:p>
            <a:pPr>
              <a:lnSpc>
                <a:spcPct val="200000"/>
              </a:lnSpc>
            </a:pPr>
            <a:r>
              <a:rPr lang="es-ES" sz="2200" dirty="0"/>
              <a:t>Seguimiento de la seguridad de los trabajadores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3149C8-D5B3-4D42-92FE-A491357B6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39788"/>
            <a:ext cx="5558118" cy="3126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498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96828-0CFB-4A7E-907F-76B8DCA7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¿Con qué datos trabajaremos?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8CB172-1310-4587-A971-261068794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118" y="2644586"/>
            <a:ext cx="5033686" cy="35323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2200" dirty="0"/>
              <a:t>Fuente sintética</a:t>
            </a:r>
          </a:p>
          <a:p>
            <a:pPr>
              <a:lnSpc>
                <a:spcPct val="200000"/>
              </a:lnSpc>
            </a:pPr>
            <a:r>
              <a:rPr lang="es-ES" sz="2200" dirty="0"/>
              <a:t>Ley Protección de Datos (derechos de propia imagen)</a:t>
            </a:r>
          </a:p>
          <a:p>
            <a:pPr>
              <a:lnSpc>
                <a:spcPct val="200000"/>
              </a:lnSpc>
            </a:pPr>
            <a:r>
              <a:rPr lang="es-ES" sz="2200" dirty="0"/>
              <a:t>Hombres y mujeres mayores de edad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DDEB07-1E8C-43EB-AB5E-8CEFFAEEC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55" y="1918447"/>
            <a:ext cx="2156012" cy="2156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D3DCFB-0E85-4CF4-B804-902FCB05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18" y="1918447"/>
            <a:ext cx="2156012" cy="2156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4A2D99-E05F-4973-A007-1E0C0386A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55" y="4410774"/>
            <a:ext cx="2156012" cy="2156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4531C2B-CD6E-4CB4-B6BA-B90D4780E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18" y="4410774"/>
            <a:ext cx="2156012" cy="2156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628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BC375-68ED-41FB-9BE6-799730B2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¿Con qué datos trabajaremos?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749549-2F9E-4648-8911-DCFAD355E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545975"/>
            <a:ext cx="5499847" cy="243750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2200" dirty="0"/>
              <a:t>Nos encontramos algunos problemas relacionados con la generación sintética de los rostros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62D594-8100-41A1-B4D8-15013DCA7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3" y="1690688"/>
            <a:ext cx="4294095" cy="4294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692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BC375-68ED-41FB-9BE6-799730B2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¿Con qué datos trabajaremos?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8BF165-7DA6-4332-8A37-DC3995D72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37" y="1793220"/>
            <a:ext cx="4383742" cy="4383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19A72E88-0D3F-4E10-B280-A241FCC9F55E}"/>
              </a:ext>
            </a:extLst>
          </p:cNvPr>
          <p:cNvSpPr txBox="1">
            <a:spLocks/>
          </p:cNvSpPr>
          <p:nvPr/>
        </p:nvSpPr>
        <p:spPr>
          <a:xfrm>
            <a:off x="1251678" y="2545975"/>
            <a:ext cx="5499847" cy="2437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sz="2200"/>
              <a:t>Nos encontramos algunos problemas relacionados con la generación sintética de los rostros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409507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BC375-68ED-41FB-9BE6-799730B2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¿Con qué datos trabajaremos?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8F974C-1053-47EE-A905-059E61F3E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13" y="1970133"/>
            <a:ext cx="4332056" cy="4332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FC944E9-5E5E-478E-811A-94D0D983B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545975"/>
            <a:ext cx="5499847" cy="243750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2200" dirty="0"/>
              <a:t>Nos encontramos algunos problemas relacionados con la generación sintética de los rostros</a:t>
            </a:r>
          </a:p>
        </p:txBody>
      </p:sp>
    </p:spTree>
    <p:extLst>
      <p:ext uri="{BB962C8B-B14F-4D97-AF65-F5344CB8AC3E}">
        <p14:creationId xmlns:p14="http://schemas.microsoft.com/office/powerpoint/2010/main" val="356441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BC375-68ED-41FB-9BE6-799730B2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¿Con qué datos trabajaremos?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6F6101-0781-4EC0-A43E-1C06F6BE5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47" y="1990165"/>
            <a:ext cx="4329953" cy="4329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1FA5C76-161A-450D-89D4-852CF03F3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545975"/>
            <a:ext cx="5499847" cy="243750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2200" dirty="0"/>
              <a:t>Nos encontramos algunos problemas relacionados con la generación sintética de los rostros</a:t>
            </a:r>
          </a:p>
        </p:txBody>
      </p:sp>
    </p:spTree>
    <p:extLst>
      <p:ext uri="{BB962C8B-B14F-4D97-AF65-F5344CB8AC3E}">
        <p14:creationId xmlns:p14="http://schemas.microsoft.com/office/powerpoint/2010/main" val="252320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26C3A-A7EE-4915-87F8-A7D35A8A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Preprocesamiento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EB14F-7AA7-4A4C-AEBE-4CC516AD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98332"/>
            <a:ext cx="4908176" cy="178715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2200" dirty="0"/>
              <a:t>Extracción región de interés: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s-ES" sz="2200" i="1" dirty="0" err="1"/>
              <a:t>Resize</a:t>
            </a:r>
            <a:endParaRPr lang="es-ES" sz="2200"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7145C8-6885-42D9-8C70-0F01E67F3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86" y="2985483"/>
            <a:ext cx="3692803" cy="3484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17870A5-BC81-4178-A2D7-FD6EAA359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68" y="2985483"/>
            <a:ext cx="3574680" cy="3507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2506972"/>
      </p:ext>
    </p:extLst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206</TotalTime>
  <Words>508</Words>
  <Application>Microsoft Office PowerPoint</Application>
  <PresentationFormat>Panorámica</PresentationFormat>
  <Paragraphs>56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Wingdings</vt:lpstr>
      <vt:lpstr>Distintivo</vt:lpstr>
      <vt:lpstr>“La seguridad es lo primero”</vt:lpstr>
      <vt:lpstr>Introducción</vt:lpstr>
      <vt:lpstr>Supuesto comercial</vt:lpstr>
      <vt:lpstr>¿Con qué datos trabajaremos?</vt:lpstr>
      <vt:lpstr>¿Con qué datos trabajaremos?</vt:lpstr>
      <vt:lpstr>¿Con qué datos trabajaremos?</vt:lpstr>
      <vt:lpstr>¿Con qué datos trabajaremos?</vt:lpstr>
      <vt:lpstr>¿Con qué datos trabajaremos?</vt:lpstr>
      <vt:lpstr>Preprocesamiento</vt:lpstr>
      <vt:lpstr>Preprocesamiento</vt:lpstr>
      <vt:lpstr>Preprocesamiento</vt:lpstr>
      <vt:lpstr>Preprocesamiento</vt:lpstr>
      <vt:lpstr>Modelo</vt:lpstr>
      <vt:lpstr>Capas de nuestro modelo</vt:lpstr>
      <vt:lpstr>Accuracy del modelo</vt:lpstr>
      <vt:lpstr>Conclusiones:</vt:lpstr>
      <vt:lpstr>Mejorar modelo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Escudero ramos</dc:creator>
  <cp:lastModifiedBy>Victor Escudero ramos</cp:lastModifiedBy>
  <cp:revision>17</cp:revision>
  <dcterms:created xsi:type="dcterms:W3CDTF">2023-05-02T20:21:10Z</dcterms:created>
  <dcterms:modified xsi:type="dcterms:W3CDTF">2023-05-02T23:47:12Z</dcterms:modified>
</cp:coreProperties>
</file>